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306" r:id="rId3"/>
    <p:sldId id="294" r:id="rId4"/>
    <p:sldId id="293" r:id="rId5"/>
    <p:sldId id="299" r:id="rId6"/>
    <p:sldId id="282" r:id="rId7"/>
    <p:sldId id="303" r:id="rId8"/>
    <p:sldId id="305" r:id="rId9"/>
    <p:sldId id="283" r:id="rId10"/>
    <p:sldId id="307" r:id="rId11"/>
    <p:sldId id="308" r:id="rId12"/>
    <p:sldId id="298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F09"/>
    <a:srgbClr val="FFFFFF"/>
    <a:srgbClr val="FFEBEB"/>
    <a:srgbClr val="420000"/>
    <a:srgbClr val="7A0000"/>
    <a:srgbClr val="AC0000"/>
    <a:srgbClr val="CC0000"/>
    <a:srgbClr val="FFB9B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jp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3" Type="http://schemas.openxmlformats.org/officeDocument/2006/relationships/image" Target="../media/image26.gif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jpg"/><Relationship Id="rId2" Type="http://schemas.openxmlformats.org/officeDocument/2006/relationships/image" Target="../media/image25.png"/><Relationship Id="rId16" Type="http://schemas.openxmlformats.org/officeDocument/2006/relationships/image" Target="../media/image39.jp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jpeg"/><Relationship Id="rId40" Type="http://schemas.openxmlformats.org/officeDocument/2006/relationships/image" Target="../media/image63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jpg"/><Relationship Id="rId35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/>
          <p:cNvSpPr>
            <a:spLocks noGrp="1"/>
          </p:cNvSpPr>
          <p:nvPr>
            <p:ph type="ctrTitle"/>
          </p:nvPr>
        </p:nvSpPr>
        <p:spPr>
          <a:xfrm>
            <a:off x="288584" y="745068"/>
            <a:ext cx="10819683" cy="3814402"/>
          </a:xfrm>
        </p:spPr>
        <p:txBody>
          <a:bodyPr/>
          <a:lstStyle/>
          <a:p>
            <a:pPr algn="ctr"/>
            <a:r>
              <a:rPr lang="pt-BR" sz="5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Federal de São Paulo</a:t>
            </a:r>
            <a:br>
              <a:rPr lang="pt-BR" sz="5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Câmpus</a:t>
            </a:r>
            <a:r>
              <a:rPr lang="pt-BR" sz="3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XXXXX</a:t>
            </a:r>
            <a:endParaRPr lang="pt-BR" sz="35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00" y="246858"/>
            <a:ext cx="1929450" cy="22338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38528" y="4654296"/>
            <a:ext cx="7726680" cy="1901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que consta destes slides são sugestões. </a:t>
            </a:r>
          </a:p>
          <a:p>
            <a:pPr algn="ctr"/>
            <a:r>
              <a:rPr lang="pt-BR" dirty="0" smtClean="0"/>
              <a:t>Fiquem a vontade para adaptar.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2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4657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Empreendedores do IFSP em Números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85024" y="1554480"/>
            <a:ext cx="9165400" cy="3099816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O NIT lançou em março o Edital 318/2017 </a:t>
            </a:r>
            <a:r>
              <a:rPr lang="pt-BR" dirty="0" smtClean="0">
                <a:solidFill>
                  <a:schemeClr val="tx1"/>
                </a:solidFill>
              </a:rPr>
              <a:t>para identificar empreendedores do IFSP (ex-alunos, alunos e servidores)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u="sng" dirty="0" smtClean="0">
                <a:solidFill>
                  <a:schemeClr val="tx1"/>
                </a:solidFill>
              </a:rPr>
              <a:t>46 empresas </a:t>
            </a:r>
            <a:r>
              <a:rPr lang="pt-BR" dirty="0" smtClean="0">
                <a:solidFill>
                  <a:schemeClr val="tx1"/>
                </a:solidFill>
              </a:rPr>
              <a:t>mapeadas até o momento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Geração de mais de </a:t>
            </a:r>
            <a:r>
              <a:rPr lang="pt-BR" b="1" u="sng" dirty="0" smtClean="0">
                <a:solidFill>
                  <a:schemeClr val="tx1"/>
                </a:solidFill>
              </a:rPr>
              <a:t>2.300 empregos </a:t>
            </a:r>
            <a:r>
              <a:rPr lang="pt-BR" dirty="0" smtClean="0">
                <a:solidFill>
                  <a:schemeClr val="tx1"/>
                </a:solidFill>
              </a:rPr>
              <a:t>diretos (incluindo sócios)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Idade média dos empreendimentos: </a:t>
            </a:r>
            <a:r>
              <a:rPr lang="pt-BR" b="1" u="sng" dirty="0" smtClean="0">
                <a:solidFill>
                  <a:schemeClr val="tx1"/>
                </a:solidFill>
              </a:rPr>
              <a:t>7,7 anos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aproximadamente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Dos que foram alunos, concluíram seus cursos </a:t>
            </a:r>
            <a:r>
              <a:rPr lang="pt-BR" smtClean="0">
                <a:solidFill>
                  <a:schemeClr val="tx1"/>
                </a:solidFill>
              </a:rPr>
              <a:t>há </a:t>
            </a:r>
            <a:r>
              <a:rPr lang="pt-BR" b="1" u="sng" smtClean="0">
                <a:solidFill>
                  <a:schemeClr val="tx1"/>
                </a:solidFill>
              </a:rPr>
              <a:t>18 </a:t>
            </a:r>
            <a:r>
              <a:rPr lang="pt-BR" b="1" u="sng" dirty="0" smtClean="0">
                <a:solidFill>
                  <a:schemeClr val="tx1"/>
                </a:solidFill>
              </a:rPr>
              <a:t>anos</a:t>
            </a:r>
            <a:r>
              <a:rPr lang="pt-BR" dirty="0" smtClean="0">
                <a:solidFill>
                  <a:schemeClr val="tx1"/>
                </a:solidFill>
              </a:rPr>
              <a:t>, em média</a:t>
            </a:r>
          </a:p>
          <a:p>
            <a:r>
              <a:rPr lang="pt-BR" dirty="0">
                <a:solidFill>
                  <a:schemeClr val="tx1"/>
                </a:solidFill>
              </a:rPr>
              <a:t>Grande concentração em São Paulo, mas há empresas em diversas cidades, incluindo duas </a:t>
            </a:r>
            <a:r>
              <a:rPr lang="pt-BR" dirty="0" smtClean="0">
                <a:solidFill>
                  <a:schemeClr val="tx1"/>
                </a:solidFill>
              </a:rPr>
              <a:t>internacionais: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1945" y="4489705"/>
            <a:ext cx="28280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Américo Brasiliense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Barcelona (Espanha)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Barueri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Birigui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Guarulhos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Hortolância</a:t>
            </a: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395235" y="4489705"/>
            <a:ext cx="3391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Itapetininga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Bernardo do Campo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Carlos (4 empresas)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João da Boa Vista         (2 empresas)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José do Rio Preto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Paulo (21 empresas)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38195" y="4489705"/>
            <a:ext cx="3391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Sorocaba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Suzano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Vespasiano-MG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Villingen</a:t>
            </a:r>
            <a:r>
              <a:rPr lang="pt-BR" dirty="0" smtClean="0"/>
              <a:t> </a:t>
            </a:r>
            <a:r>
              <a:rPr lang="pt-BR" dirty="0" err="1" smtClean="0"/>
              <a:t>Schwenningen</a:t>
            </a:r>
            <a:r>
              <a:rPr lang="pt-BR" dirty="0" smtClean="0"/>
              <a:t> (Alemanha)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Votuporanga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0" y="727990"/>
            <a:ext cx="12192000" cy="61300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20" y="6588"/>
            <a:ext cx="9404723" cy="754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Empreendedores do IFSP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3" y="5509014"/>
            <a:ext cx="1314633" cy="4001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59" y="6146254"/>
            <a:ext cx="1294326" cy="4381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7" y="1690605"/>
            <a:ext cx="820600" cy="775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79" y="4310499"/>
            <a:ext cx="1328978" cy="1860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52" y="4950522"/>
            <a:ext cx="1774184" cy="8672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13" y="2313682"/>
            <a:ext cx="1192008" cy="6570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48" y="1779593"/>
            <a:ext cx="1557798" cy="3126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57" y="4465268"/>
            <a:ext cx="819226" cy="8192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32" y="902207"/>
            <a:ext cx="996819" cy="9968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2" y="3346195"/>
            <a:ext cx="1493282" cy="49266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58" y="4269238"/>
            <a:ext cx="1161864" cy="43515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8" y="5322547"/>
            <a:ext cx="1638512" cy="25780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73" y="956164"/>
            <a:ext cx="1455041" cy="48501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0" y="993250"/>
            <a:ext cx="1068377" cy="4073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14" y="4599511"/>
            <a:ext cx="684983" cy="68498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8" y="3592922"/>
            <a:ext cx="1281117" cy="32900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282" y="1057534"/>
            <a:ext cx="1872187" cy="50618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3" y="948412"/>
            <a:ext cx="1578949" cy="45220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13" y="3629613"/>
            <a:ext cx="1047692" cy="4749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30" y="977251"/>
            <a:ext cx="1933575" cy="33337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88" y="1734826"/>
            <a:ext cx="1529504" cy="60574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" y="6027557"/>
            <a:ext cx="1609147" cy="43625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41" y="5863422"/>
            <a:ext cx="828513" cy="520476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23" y="6032388"/>
            <a:ext cx="1635198" cy="42322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20" y="5953193"/>
            <a:ext cx="1352702" cy="51062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45" y="5124844"/>
            <a:ext cx="697042" cy="59085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2" y="4263718"/>
            <a:ext cx="981028" cy="71151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64" y="2312817"/>
            <a:ext cx="798663" cy="98674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94" y="3222111"/>
            <a:ext cx="862809" cy="862809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49" y="3081911"/>
            <a:ext cx="952500" cy="9525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00" y="4602168"/>
            <a:ext cx="840460" cy="7130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8" y="2734583"/>
            <a:ext cx="1524624" cy="479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07" y="1675977"/>
            <a:ext cx="1945107" cy="5251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20" y="2524313"/>
            <a:ext cx="1714739" cy="47631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48" y="1988996"/>
            <a:ext cx="1118030" cy="78523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00" y="5627167"/>
            <a:ext cx="803928" cy="87701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99" y="4486815"/>
            <a:ext cx="1365250" cy="3810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50" y="3366900"/>
            <a:ext cx="1754074" cy="581169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13" y="2395950"/>
            <a:ext cx="1458657" cy="6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3313" y="2052918"/>
            <a:ext cx="4492816" cy="4195481"/>
          </a:xfrm>
        </p:spPr>
        <p:txBody>
          <a:bodyPr/>
          <a:lstStyle/>
          <a:p>
            <a:r>
              <a:rPr lang="pt-BR" dirty="0" smtClean="0"/>
              <a:t>DESCREVER BREVEMENTE O CAMPUS, RESSALTAR LABORATÓRIOS, NÚMERO DE SERVIDORES, ALUNOS, GRUPOS DE PESQUISA.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pt-BR" sz="44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Câmpus</a:t>
            </a:r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XXXX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296912" y="2139696"/>
            <a:ext cx="4334256" cy="364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7823" y="275807"/>
            <a:ext cx="10106770" cy="1400530"/>
          </a:xfrm>
        </p:spPr>
        <p:txBody>
          <a:bodyPr/>
          <a:lstStyle/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Possibilidade de Parceria em Pesquisa e Inovação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7823" y="2542032"/>
            <a:ext cx="3340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Edital de Chamada Pública para realização de Projetos de Pesquisa e Inovação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91" y="1191636"/>
            <a:ext cx="6580089" cy="56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7823" y="275807"/>
            <a:ext cx="10106770" cy="1400530"/>
          </a:xfrm>
        </p:spPr>
        <p:txBody>
          <a:bodyPr/>
          <a:lstStyle/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Possibilidades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20334" y="2504535"/>
            <a:ext cx="1737360" cy="17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Manifes-tação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Interesse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a direita 6"/>
          <p:cNvSpPr/>
          <p:nvPr/>
        </p:nvSpPr>
        <p:spPr>
          <a:xfrm rot="234044">
            <a:off x="2554272" y="3432409"/>
            <a:ext cx="1525441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9702948">
            <a:off x="2420016" y="2338271"/>
            <a:ext cx="1158574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245147" y="1075294"/>
            <a:ext cx="177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 de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Cooperação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(sem recursos financeiros)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54038" y="3343735"/>
            <a:ext cx="1872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de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 com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Financiamento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237937" y="876842"/>
            <a:ext cx="5013670" cy="1754326"/>
            <a:chOff x="6041426" y="2543218"/>
            <a:chExt cx="5013670" cy="1754326"/>
          </a:xfrm>
        </p:grpSpPr>
        <p:sp>
          <p:nvSpPr>
            <p:cNvPr id="13" name="Chaveta à esquerda 12"/>
            <p:cNvSpPr/>
            <p:nvPr/>
          </p:nvSpPr>
          <p:spPr>
            <a:xfrm>
              <a:off x="6041426" y="2543730"/>
              <a:ext cx="230039" cy="175381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270498" y="2543218"/>
              <a:ext cx="478459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Interesse e benefícios mútuos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 geral, </a:t>
              </a:r>
              <a:r>
                <a:rPr lang="pt-BR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co-titularidade</a:t>
              </a: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nas proteções intelectuais com no mínimo 50% para o IFSP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Empresa pode doar equipamentos e material de consumo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237937" y="2925159"/>
            <a:ext cx="5954063" cy="2155884"/>
            <a:chOff x="6061153" y="4549676"/>
            <a:chExt cx="5954063" cy="2155884"/>
          </a:xfrm>
        </p:grpSpPr>
        <p:sp>
          <p:nvSpPr>
            <p:cNvPr id="14" name="Chaveta à esquerda 13"/>
            <p:cNvSpPr/>
            <p:nvPr/>
          </p:nvSpPr>
          <p:spPr>
            <a:xfrm>
              <a:off x="6061153" y="4610427"/>
              <a:ext cx="209345" cy="209513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270498" y="4549676"/>
              <a:ext cx="574471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Interesse da empresa em torno da solução de um problema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 haver </a:t>
              </a:r>
              <a:r>
                <a:rPr lang="pt-BR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co-titularidade</a:t>
              </a: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mas com % negociável caso a caso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Empresa pode licenciar com exclusividade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IFSP, por meio de Fundação, administra os recursos do projeto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Seta para a direita 14"/>
          <p:cNvSpPr/>
          <p:nvPr/>
        </p:nvSpPr>
        <p:spPr>
          <a:xfrm rot="2094378">
            <a:off x="2166342" y="4560864"/>
            <a:ext cx="175626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6641" y="550697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238420" y="5313508"/>
            <a:ext cx="5365316" cy="1033272"/>
            <a:chOff x="6238420" y="5313508"/>
            <a:chExt cx="5365316" cy="1033272"/>
          </a:xfrm>
        </p:grpSpPr>
        <p:sp>
          <p:nvSpPr>
            <p:cNvPr id="2" name="Chaveta à esquerda 1"/>
            <p:cNvSpPr/>
            <p:nvPr/>
          </p:nvSpPr>
          <p:spPr>
            <a:xfrm>
              <a:off x="6238420" y="5313508"/>
              <a:ext cx="229072" cy="103327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467009" y="5368479"/>
              <a:ext cx="51367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Envolve conhecimento existente, dentro das competências do IFSP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Pode ser via GRU ou Fundação de Apoio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NOME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</a:t>
            </a:r>
          </a:p>
          <a:p>
            <a:pPr marL="0" indent="0"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xxx@ifsp.edu.br</a:t>
            </a:r>
          </a:p>
          <a:p>
            <a:pPr marL="0" indent="0">
              <a:buNone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XXXX-XXXX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7823" y="275807"/>
            <a:ext cx="10106770" cy="1400530"/>
          </a:xfrm>
        </p:spPr>
        <p:txBody>
          <a:bodyPr/>
          <a:lstStyle/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o IFSP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3483" y="1515761"/>
            <a:ext cx="4107184" cy="429237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foi conhecido como Escola Técnica Federal de SP e CEFET-SP. Em 2008 tornou-se IFSP.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Possui mais </a:t>
            </a:r>
            <a:r>
              <a:rPr lang="pt-BR" sz="2500" b="1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35 </a:t>
            </a:r>
            <a:r>
              <a:rPr lang="pt-BR" sz="2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câmpus em diversas cidades do Estado de São Paulo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2016, mais de 50 mil alunos matriculados*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*Fonte: Relatório de Gestão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5" y="1578642"/>
            <a:ext cx="6840071" cy="4794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99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58568" y="2189271"/>
            <a:ext cx="6510528" cy="31782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431" y="2189271"/>
            <a:ext cx="7597089" cy="358973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61935" y="605118"/>
            <a:ext cx="970794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 por área de conhecimento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58568" y="5532120"/>
            <a:ext cx="3703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Relatório de Gestão de 2016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994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756960"/>
            <a:ext cx="7543800" cy="480659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63815" y="269838"/>
            <a:ext cx="9404723" cy="1400530"/>
          </a:xfrm>
        </p:spPr>
        <p:txBody>
          <a:bodyPr/>
          <a:lstStyle/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nas Bolsas de Pesquisa do IFSP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043416" y="2496312"/>
            <a:ext cx="2423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Total de </a:t>
            </a:r>
            <a:r>
              <a:rPr lang="pt-BR" sz="2200" b="1" u="sng" dirty="0" smtClean="0"/>
              <a:t>496 bolsas</a:t>
            </a:r>
            <a:r>
              <a:rPr lang="pt-BR" sz="2200" dirty="0" smtClean="0"/>
              <a:t> de iniciação científica e tecnológica em 2016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35440" y="5705856"/>
            <a:ext cx="236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Relatório de Gestão de 2016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9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63815" y="26983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de Projetos Realizados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0" y="1234144"/>
            <a:ext cx="11182287" cy="53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Portfólio Acumulado de PI do IFSP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85103" y="5662357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Fonte: Núcleo de Inovação Tecnológica - IFSP</a:t>
            </a:r>
            <a:endParaRPr lang="pt-BR" sz="1600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8" y="1743667"/>
            <a:ext cx="8859486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08019"/>
            <a:ext cx="10494114" cy="8801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8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Desafio </a:t>
            </a:r>
            <a:r>
              <a:rPr lang="pt-BR" sz="3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8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do IFSP</a:t>
            </a:r>
            <a:r>
              <a:rPr lang="pt-BR" sz="3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b="1" spc="-1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68" y="1006130"/>
            <a:ext cx="9220200" cy="4686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4400" y="5821640"/>
            <a:ext cx="1036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Competição na qual estudantes do IFSP propõem soluções para problemas reais. Em 2017, as 10 equipes finalistas apresentaram suas soluções no I Encontro de Empreendedorismo.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7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80" y="3101621"/>
            <a:ext cx="3519472" cy="23404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06" y="3099696"/>
            <a:ext cx="3519472" cy="2340448"/>
          </a:xfrm>
          <a:prstGeom prst="rect">
            <a:avLst/>
          </a:prstGeom>
        </p:spPr>
      </p:pic>
      <p:pic>
        <p:nvPicPr>
          <p:cNvPr id="10" name="Marcador de Posição de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9" y="3099696"/>
            <a:ext cx="3522367" cy="23423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260179" y="5477601"/>
            <a:ext cx="351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3º Colocado: Equipe LASAM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84007" y="5475676"/>
            <a:ext cx="355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2º Colocado: Equipe </a:t>
            </a:r>
            <a:r>
              <a:rPr lang="pt-BR" dirty="0" err="1" smtClean="0"/>
              <a:t>iCare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7835" y="5475676"/>
            <a:ext cx="377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Colocado: Equipe Pompéia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3658" y="5913466"/>
            <a:ext cx="1132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três melhores equipes receberam premiação em dinheiro oferecida pela empresa SAP Brasil e um exemplar do e-book Empreendedorismo, de José Dornelas, oferecido pela Editora </a:t>
            </a:r>
            <a:r>
              <a:rPr lang="pt-BR" dirty="0" err="1" smtClean="0"/>
              <a:t>Gen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6" y="1465225"/>
            <a:ext cx="1525502" cy="142380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1" y="941511"/>
            <a:ext cx="1950155" cy="139111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63" y="1515951"/>
            <a:ext cx="1539581" cy="130864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" y="931605"/>
            <a:ext cx="1466978" cy="1168692"/>
          </a:xfrm>
          <a:prstGeom prst="rect">
            <a:avLst/>
          </a:prstGeom>
        </p:spPr>
      </p:pic>
      <p:pic>
        <p:nvPicPr>
          <p:cNvPr id="21" name="Marcador de Posição de Conteúdo 3"/>
          <p:cNvPicPr>
            <a:picLocks noGrp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08" y="931605"/>
            <a:ext cx="2242181" cy="149478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44" y="1719811"/>
            <a:ext cx="1520864" cy="116092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80" y="931534"/>
            <a:ext cx="1706864" cy="1302906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46111" y="208019"/>
            <a:ext cx="10494114" cy="8801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8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Desafio </a:t>
            </a:r>
            <a:r>
              <a:rPr lang="pt-BR" sz="3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8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do IFSP</a:t>
            </a:r>
            <a:r>
              <a:rPr lang="pt-BR" sz="3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b="1" spc="-1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4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46111" y="2241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de Projetos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81" y="3792321"/>
            <a:ext cx="4598519" cy="3065679"/>
          </a:xfrm>
          <a:prstGeom prst="rect">
            <a:avLst/>
          </a:prstGeom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21885" y="1243585"/>
            <a:ext cx="6333031" cy="5391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-incubadora para incentivar o empreendedorismo. O objetivo é desenvolver pesquisas em torno de ideias de novos produtos/serviços com potencial para geração de novas empresas.</a:t>
            </a:r>
          </a:p>
          <a:p>
            <a:pPr marL="0" indent="0">
              <a:buNone/>
            </a:pPr>
            <a:endPara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abertas: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Suzano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Paulo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Sertãozinho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8" y="813816"/>
            <a:ext cx="4943820" cy="329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6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Personalizada 1">
      <a:dk1>
        <a:sysClr val="windowText" lastClr="000000"/>
      </a:dk1>
      <a:lt1>
        <a:sysClr val="window" lastClr="FFFFFF"/>
      </a:lt1>
      <a:dk2>
        <a:srgbClr val="549E39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2185</TotalTime>
  <Words>536</Words>
  <Application>Microsoft Office PowerPoint</Application>
  <PresentationFormat>Ecrã Panorâmico</PresentationFormat>
  <Paragraphs>88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Íon</vt:lpstr>
      <vt:lpstr>Instituto Federal de São Paulo Câmpus XXXXX</vt:lpstr>
      <vt:lpstr>Sobre o IFSP</vt:lpstr>
      <vt:lpstr>Apresentação do PowerPoint</vt:lpstr>
      <vt:lpstr>Evolução nas Bolsas de Pesquisa do IFSP</vt:lpstr>
      <vt:lpstr>Apresentação do PowerPoint</vt:lpstr>
      <vt:lpstr>Portfólio Acumulado de PI do IFSP</vt:lpstr>
      <vt:lpstr>2º Desafio de Inovação do IFSP </vt:lpstr>
      <vt:lpstr>2º Desafio de Inovação do IFSP </vt:lpstr>
      <vt:lpstr>Apresentação do PowerPoint</vt:lpstr>
      <vt:lpstr>Empreendedores do IFSP em Números</vt:lpstr>
      <vt:lpstr>Empreendedores do IFSP</vt:lpstr>
      <vt:lpstr>Câmpus XXXX</vt:lpstr>
      <vt:lpstr>Possibilidade de Parceria em Pesquisa e Inovação</vt:lpstr>
      <vt:lpstr>Possibilidades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Adalton Ozaki</cp:lastModifiedBy>
  <cp:revision>289</cp:revision>
  <dcterms:created xsi:type="dcterms:W3CDTF">2014-08-25T14:42:32Z</dcterms:created>
  <dcterms:modified xsi:type="dcterms:W3CDTF">2018-06-18T14:27:55Z</dcterms:modified>
</cp:coreProperties>
</file>